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png" ContentType="image/png"/>
  <Override PartName="/ppt/media/image11.jpeg" ContentType="image/jpeg"/>
  <Override PartName="/ppt/media/image12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"/>
          <p:cNvSpPr/>
          <p:nvPr/>
        </p:nvSpPr>
        <p:spPr>
          <a:xfrm>
            <a:off x="1080000" y="914040"/>
            <a:ext cx="7560000" cy="90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3600" spc="-1" strike="noStrike" u="sng">
                <a:solidFill>
                  <a:srgbClr val="333333"/>
                </a:solidFill>
                <a:uFillTx/>
                <a:latin typeface="Calibri"/>
              </a:rPr>
              <a:t>ML Bootcamp Project – NBA Predictor</a:t>
            </a:r>
            <a:endParaRPr b="1" lang="en-GB" sz="3600" spc="-1" strike="noStrike" u="sng">
              <a:solidFill>
                <a:srgbClr val="333333"/>
              </a:solidFill>
              <a:uFillTx/>
              <a:latin typeface="Calibri"/>
            </a:endParaRPr>
          </a:p>
        </p:txBody>
      </p:sp>
      <p:sp>
        <p:nvSpPr>
          <p:cNvPr id="77" name=""/>
          <p:cNvSpPr txBox="1"/>
          <p:nvPr/>
        </p:nvSpPr>
        <p:spPr>
          <a:xfrm>
            <a:off x="792720" y="2464200"/>
            <a:ext cx="8359560" cy="96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GB" sz="2200" spc="-1" strike="noStrike">
                <a:solidFill>
                  <a:srgbClr val="333333"/>
                </a:solidFill>
                <a:latin typeface="Calibri"/>
              </a:rPr>
              <a:t>Is it possible to use machine learning models to predict a teams points total for a game and is it accurate enough to win money over the course of a season?</a:t>
            </a:r>
            <a:endParaRPr b="1" lang="en-GB" sz="2200" spc="-1" strike="noStrike">
              <a:solidFill>
                <a:srgbClr val="333333"/>
              </a:solidFill>
              <a:latin typeface="Calibri"/>
            </a:endParaRPr>
          </a:p>
        </p:txBody>
      </p:sp>
      <p:sp>
        <p:nvSpPr>
          <p:cNvPr id="78" name=""/>
          <p:cNvSpPr txBox="1"/>
          <p:nvPr/>
        </p:nvSpPr>
        <p:spPr>
          <a:xfrm>
            <a:off x="720000" y="4333680"/>
            <a:ext cx="3780000" cy="344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n-GB" sz="2000" spc="-1" strike="noStrike">
                <a:latin typeface="Calibri"/>
              </a:rPr>
              <a:t>Daniel Jonathan Walker</a:t>
            </a:r>
            <a:endParaRPr b="1" lang="en-GB" sz="20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"/>
          <p:cNvSpPr/>
          <p:nvPr/>
        </p:nvSpPr>
        <p:spPr>
          <a:xfrm>
            <a:off x="2520000" y="900000"/>
            <a:ext cx="521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Conclusions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"/>
          <p:cNvSpPr/>
          <p:nvPr/>
        </p:nvSpPr>
        <p:spPr>
          <a:xfrm>
            <a:off x="830520" y="3960000"/>
            <a:ext cx="5677920" cy="1128960"/>
          </a:xfrm>
          <a:prstGeom prst="rect">
            <a:avLst/>
          </a:prstGeom>
          <a:solidFill>
            <a:srgbClr val="cccccc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333333"/>
                </a:solidFill>
                <a:latin typeface="Arial"/>
              </a:rPr>
              <a:t>Daniel Jonathan Walker </a:t>
            </a:r>
            <a:endParaRPr b="0" lang="en-GB" sz="1600" spc="-1" strike="noStrike">
              <a:solidFill>
                <a:srgbClr val="333333"/>
              </a:solidFill>
              <a:latin typeface="Arial"/>
              <a:ea typeface="DejaVu Sans"/>
            </a:endParaRPr>
          </a:p>
          <a:p>
            <a:r>
              <a:rPr b="0" lang="en-GB" sz="1600" spc="-1" strike="noStrike">
                <a:solidFill>
                  <a:srgbClr val="333333"/>
                </a:solidFill>
                <a:latin typeface="Arial"/>
              </a:rPr>
              <a:t>Data Science @ The Bridge | Digital Talent Accelerator</a:t>
            </a:r>
            <a:endParaRPr b="0" lang="en-GB" sz="1600" spc="-1" strike="noStrike">
              <a:solidFill>
                <a:srgbClr val="333333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333333"/>
                </a:solidFill>
                <a:latin typeface="Arial"/>
              </a:rPr>
              <a:t>danielwalker1987.DW@gmail.com</a:t>
            </a:r>
            <a:endParaRPr b="0" lang="en-GB" sz="1600" spc="-1" strike="noStrike">
              <a:solidFill>
                <a:srgbClr val="333333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333333"/>
                </a:solidFill>
                <a:latin typeface="Arial"/>
              </a:rPr>
              <a:t>https://www.linkedin.com/in/daniel-jonathan-walker-2a5a461b5/</a:t>
            </a:r>
            <a:endParaRPr b="0" lang="en-GB" sz="1600" spc="-1" strike="noStrike">
              <a:solidFill>
                <a:srgbClr val="333333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333333"/>
                </a:solidFill>
                <a:latin typeface="Arial"/>
              </a:rPr>
              <a:t>https://github.com/danwalk/ML-Project-NBA-Predictor</a:t>
            </a:r>
            <a:endParaRPr b="0" lang="en-GB" sz="1600" spc="-1" strike="noStrike">
              <a:solidFill>
                <a:srgbClr val="333333"/>
              </a:solidFill>
              <a:latin typeface="Arial"/>
              <a:ea typeface="DejaVu Sans"/>
            </a:endParaRPr>
          </a:p>
        </p:txBody>
      </p:sp>
      <p:sp>
        <p:nvSpPr>
          <p:cNvPr id="164" name=""/>
          <p:cNvSpPr/>
          <p:nvPr/>
        </p:nvSpPr>
        <p:spPr>
          <a:xfrm>
            <a:off x="2700000" y="1440000"/>
            <a:ext cx="4137480" cy="14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4000" spc="-1" strike="noStrike">
                <a:solidFill>
                  <a:srgbClr val="333333"/>
                </a:solidFill>
                <a:latin typeface="Noto Sans"/>
                <a:ea typeface="MS Gothic"/>
              </a:rPr>
              <a:t>Thank you.</a:t>
            </a:r>
            <a:endParaRPr b="0" lang="en-GB" sz="40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4000" spc="-1" strike="noStrike">
                <a:solidFill>
                  <a:srgbClr val="333333"/>
                </a:solidFill>
                <a:latin typeface="Noto Sans"/>
                <a:ea typeface="MS Gothic"/>
              </a:rPr>
              <a:t>Any Questions?</a:t>
            </a:r>
            <a:endParaRPr b="0" lang="en-GB" sz="4000" spc="-1" strike="noStrike">
              <a:solidFill>
                <a:srgbClr val="333333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"/>
          <p:cNvSpPr/>
          <p:nvPr/>
        </p:nvSpPr>
        <p:spPr>
          <a:xfrm>
            <a:off x="540360" y="554040"/>
            <a:ext cx="521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200" spc="-1" strike="noStrike" u="sng">
                <a:solidFill>
                  <a:srgbClr val="333333"/>
                </a:solidFill>
                <a:uFillTx/>
                <a:latin typeface="Calibri"/>
              </a:rPr>
              <a:t>Hypothesis</a:t>
            </a:r>
            <a:endParaRPr b="1" lang="en-GB" sz="3200" spc="-1" strike="noStrike" u="sng">
              <a:solidFill>
                <a:srgbClr val="333333"/>
              </a:solidFill>
              <a:uFillTx/>
              <a:latin typeface="Calibri"/>
            </a:endParaRPr>
          </a:p>
        </p:txBody>
      </p:sp>
      <p:sp>
        <p:nvSpPr>
          <p:cNvPr id="80" name=""/>
          <p:cNvSpPr txBox="1"/>
          <p:nvPr/>
        </p:nvSpPr>
        <p:spPr>
          <a:xfrm>
            <a:off x="540000" y="1440000"/>
            <a:ext cx="4860000" cy="369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GB" sz="2200" spc="-1" strike="noStrike">
                <a:solidFill>
                  <a:srgbClr val="1c1c1c"/>
                </a:solidFill>
                <a:latin typeface="Calibri"/>
              </a:rPr>
              <a:t>This project is to determine whether if using different regression models with different parameters, by configuring new and different features, we are able to predict a teams points score being over or under the bookies prediction. </a:t>
            </a:r>
            <a:endParaRPr b="0" lang="en-GB" sz="2200" spc="-1" strike="noStrike">
              <a:solidFill>
                <a:srgbClr val="1c1c1c"/>
              </a:solidFill>
              <a:latin typeface="Calibri"/>
            </a:endParaRPr>
          </a:p>
          <a:p>
            <a:endParaRPr b="0" lang="en-GB" sz="2200" spc="-1" strike="noStrike">
              <a:solidFill>
                <a:srgbClr val="1c1c1c"/>
              </a:solidFill>
              <a:latin typeface="Calibri"/>
            </a:endParaRPr>
          </a:p>
          <a:p>
            <a:r>
              <a:rPr b="0" lang="en-GB" sz="2200" spc="-1" strike="noStrike">
                <a:solidFill>
                  <a:srgbClr val="1c1c1c"/>
                </a:solidFill>
                <a:latin typeface="Calibri"/>
              </a:rPr>
              <a:t>Then by simulating each game using the real results, we can analyse if enough predictions were successfully made to gain a return on the original investment.</a:t>
            </a:r>
            <a:endParaRPr b="0" lang="en-GB" sz="2200" spc="-1" strike="noStrike">
              <a:solidFill>
                <a:srgbClr val="1c1c1c"/>
              </a:solidFill>
              <a:latin typeface="Calibri"/>
            </a:endParaRPr>
          </a:p>
        </p:txBody>
      </p:sp>
      <p:sp>
        <p:nvSpPr>
          <p:cNvPr id="81" name=""/>
          <p:cNvSpPr txBox="1"/>
          <p:nvPr/>
        </p:nvSpPr>
        <p:spPr>
          <a:xfrm>
            <a:off x="6120000" y="2344680"/>
            <a:ext cx="4320000" cy="71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n-GB" sz="2200" spc="-1" strike="noStrike">
                <a:solidFill>
                  <a:srgbClr val="ff3333"/>
                </a:solidFill>
                <a:latin typeface="Calibri"/>
              </a:rPr>
              <a:t>Bookies Prediction = 110 points</a:t>
            </a:r>
            <a:endParaRPr b="1" lang="en-GB" sz="2200" spc="-1" strike="noStrike">
              <a:solidFill>
                <a:srgbClr val="ff3333"/>
              </a:solidFill>
              <a:latin typeface="Calibri"/>
            </a:endParaRPr>
          </a:p>
        </p:txBody>
      </p:sp>
      <p:sp>
        <p:nvSpPr>
          <p:cNvPr id="82" name=""/>
          <p:cNvSpPr/>
          <p:nvPr/>
        </p:nvSpPr>
        <p:spPr>
          <a:xfrm>
            <a:off x="8640000" y="1800000"/>
            <a:ext cx="360000" cy="540000"/>
          </a:xfrm>
          <a:custGeom>
            <a:avLst/>
            <a:gdLst/>
            <a:ahLst/>
            <a:rect l="0" t="0" r="r" b="b"/>
            <a:pathLst>
              <a:path w="1002" h="1502">
                <a:moveTo>
                  <a:pt x="250" y="1501"/>
                </a:moveTo>
                <a:lnTo>
                  <a:pt x="250" y="375"/>
                </a:lnTo>
                <a:lnTo>
                  <a:pt x="0" y="375"/>
                </a:lnTo>
                <a:lnTo>
                  <a:pt x="500" y="0"/>
                </a:lnTo>
                <a:lnTo>
                  <a:pt x="1001" y="375"/>
                </a:lnTo>
                <a:lnTo>
                  <a:pt x="750" y="375"/>
                </a:lnTo>
                <a:lnTo>
                  <a:pt x="750" y="1501"/>
                </a:lnTo>
                <a:lnTo>
                  <a:pt x="250" y="1501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"/>
          <p:cNvSpPr/>
          <p:nvPr/>
        </p:nvSpPr>
        <p:spPr>
          <a:xfrm rot="10819200">
            <a:off x="8643240" y="2707200"/>
            <a:ext cx="360000" cy="540000"/>
          </a:xfrm>
          <a:custGeom>
            <a:avLst/>
            <a:gdLst/>
            <a:ahLst/>
            <a:rect l="0" t="0" r="r" b="b"/>
            <a:pathLst>
              <a:path w="1002" h="1503">
                <a:moveTo>
                  <a:pt x="252" y="1502"/>
                </a:moveTo>
                <a:lnTo>
                  <a:pt x="250" y="376"/>
                </a:lnTo>
                <a:lnTo>
                  <a:pt x="0" y="376"/>
                </a:lnTo>
                <a:lnTo>
                  <a:pt x="500" y="0"/>
                </a:lnTo>
                <a:lnTo>
                  <a:pt x="1001" y="375"/>
                </a:lnTo>
                <a:lnTo>
                  <a:pt x="750" y="375"/>
                </a:lnTo>
                <a:lnTo>
                  <a:pt x="752" y="1501"/>
                </a:lnTo>
                <a:lnTo>
                  <a:pt x="252" y="1502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"/>
          <p:cNvSpPr txBox="1"/>
          <p:nvPr/>
        </p:nvSpPr>
        <p:spPr>
          <a:xfrm>
            <a:off x="8280000" y="1440000"/>
            <a:ext cx="144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n-GB" sz="2000" spc="-1" strike="noStrike">
                <a:solidFill>
                  <a:srgbClr val="009900"/>
                </a:solidFill>
                <a:latin typeface="Calibri"/>
              </a:rPr>
              <a:t>1.83 Odds</a:t>
            </a:r>
            <a:endParaRPr b="1" lang="en-GB" sz="2000" spc="-1" strike="noStrike">
              <a:solidFill>
                <a:srgbClr val="009900"/>
              </a:solidFill>
              <a:latin typeface="Calibri"/>
            </a:endParaRPr>
          </a:p>
        </p:txBody>
      </p:sp>
      <p:sp>
        <p:nvSpPr>
          <p:cNvPr id="85" name=""/>
          <p:cNvSpPr txBox="1"/>
          <p:nvPr/>
        </p:nvSpPr>
        <p:spPr>
          <a:xfrm>
            <a:off x="8280000" y="3240000"/>
            <a:ext cx="144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n-GB" sz="2000" spc="-1" strike="noStrike">
                <a:solidFill>
                  <a:srgbClr val="009900"/>
                </a:solidFill>
                <a:latin typeface="Calibri"/>
              </a:rPr>
              <a:t>1.83 Odds</a:t>
            </a:r>
            <a:endParaRPr b="1" lang="en-GB" sz="2000" spc="-1" strike="noStrike">
              <a:solidFill>
                <a:srgbClr val="0099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"/>
          <p:cNvSpPr/>
          <p:nvPr/>
        </p:nvSpPr>
        <p:spPr>
          <a:xfrm>
            <a:off x="900000" y="554040"/>
            <a:ext cx="16502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200" spc="-1" strike="noStrike" u="sng">
                <a:solidFill>
                  <a:srgbClr val="333333"/>
                </a:solidFill>
                <a:uFillTx/>
                <a:latin typeface="Calibri"/>
              </a:rPr>
              <a:t>Index</a:t>
            </a:r>
            <a:endParaRPr b="1" lang="en-GB" sz="3200" spc="-1" strike="noStrike" u="sng">
              <a:solidFill>
                <a:srgbClr val="333333"/>
              </a:solidFill>
              <a:uFillTx/>
              <a:latin typeface="Calibri"/>
            </a:endParaRPr>
          </a:p>
        </p:txBody>
      </p:sp>
      <p:sp>
        <p:nvSpPr>
          <p:cNvPr id="87" name=""/>
          <p:cNvSpPr txBox="1"/>
          <p:nvPr/>
        </p:nvSpPr>
        <p:spPr>
          <a:xfrm>
            <a:off x="984240" y="1169280"/>
            <a:ext cx="5488920" cy="408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Autofit/>
          </a:bodyPr>
          <a:p>
            <a:endParaRPr b="1" lang="en-GB" sz="2200" spc="-1" strike="noStrike">
              <a:solidFill>
                <a:srgbClr val="333333"/>
              </a:solidFill>
              <a:latin typeface="Calibri"/>
              <a:ea typeface="Microsoft YaHei"/>
            </a:endParaRPr>
          </a:p>
          <a:p>
            <a:r>
              <a:rPr b="1" lang="en-GB" sz="2400" spc="-1" strike="noStrike">
                <a:solidFill>
                  <a:srgbClr val="333333"/>
                </a:solidFill>
                <a:latin typeface="Calibri"/>
              </a:rPr>
              <a:t>1.</a:t>
            </a:r>
            <a:r>
              <a:rPr b="1" lang="en-GB" sz="2200" spc="-1" strike="noStrike">
                <a:solidFill>
                  <a:srgbClr val="333333"/>
                </a:solidFill>
                <a:latin typeface="Calibri"/>
              </a:rPr>
              <a:t> </a:t>
            </a:r>
            <a:r>
              <a:rPr b="1" lang="en-GB" sz="2400" spc="-1" strike="noStrike">
                <a:solidFill>
                  <a:srgbClr val="333333"/>
                </a:solidFill>
                <a:latin typeface="Calibri"/>
              </a:rPr>
              <a:t>Workflow</a:t>
            </a:r>
            <a:endParaRPr b="1" lang="en-GB" sz="2400" spc="-1" strike="noStrike">
              <a:solidFill>
                <a:srgbClr val="333333"/>
              </a:solidFill>
              <a:latin typeface="Calibri"/>
              <a:ea typeface="Microsoft YaHei"/>
            </a:endParaRPr>
          </a:p>
          <a:p>
            <a:endParaRPr b="1" lang="en-GB" sz="2400" spc="-1" strike="noStrike">
              <a:solidFill>
                <a:srgbClr val="333333"/>
              </a:solidFill>
              <a:latin typeface="Calibri"/>
              <a:ea typeface="Microsoft YaHei"/>
            </a:endParaRPr>
          </a:p>
          <a:p>
            <a:r>
              <a:rPr b="1" lang="en-GB" sz="2400" spc="-1" strike="noStrike">
                <a:solidFill>
                  <a:srgbClr val="333333"/>
                </a:solidFill>
                <a:latin typeface="Calibri"/>
              </a:rPr>
              <a:t>2. Dataset – Data Wrangling</a:t>
            </a:r>
            <a:endParaRPr b="1" lang="en-GB" sz="2400" spc="-1" strike="noStrike">
              <a:solidFill>
                <a:srgbClr val="333333"/>
              </a:solidFill>
              <a:latin typeface="Calibri"/>
              <a:ea typeface="Microsoft YaHei"/>
            </a:endParaRPr>
          </a:p>
          <a:p>
            <a:endParaRPr b="1" lang="en-GB" sz="2400" spc="-1" strike="noStrike">
              <a:solidFill>
                <a:srgbClr val="333333"/>
              </a:solidFill>
              <a:latin typeface="Calibri"/>
              <a:ea typeface="Microsoft YaHei"/>
            </a:endParaRPr>
          </a:p>
          <a:p>
            <a:r>
              <a:rPr b="1" lang="en-GB" sz="2400" spc="-1" strike="noStrike">
                <a:solidFill>
                  <a:srgbClr val="333333"/>
                </a:solidFill>
                <a:latin typeface="Calibri"/>
              </a:rPr>
              <a:t>3. Features - Heat Map</a:t>
            </a:r>
            <a:endParaRPr b="1" lang="en-GB" sz="2400" spc="-1" strike="noStrike">
              <a:solidFill>
                <a:srgbClr val="333333"/>
              </a:solidFill>
              <a:latin typeface="Calibri"/>
              <a:ea typeface="Microsoft YaHei"/>
            </a:endParaRPr>
          </a:p>
          <a:p>
            <a:endParaRPr b="1" lang="en-GB" sz="2400" spc="-1" strike="noStrike">
              <a:solidFill>
                <a:srgbClr val="333333"/>
              </a:solidFill>
              <a:latin typeface="Calibri"/>
              <a:ea typeface="Microsoft YaHei"/>
            </a:endParaRPr>
          </a:p>
          <a:p>
            <a:r>
              <a:rPr b="1" lang="en-GB" sz="2400" spc="-1" strike="noStrike">
                <a:solidFill>
                  <a:srgbClr val="333333"/>
                </a:solidFill>
                <a:latin typeface="Calibri"/>
              </a:rPr>
              <a:t>4. Conclusive vs Non Conclusive Predictions</a:t>
            </a:r>
            <a:endParaRPr b="1" lang="en-GB" sz="2400" spc="-1" strike="noStrike">
              <a:solidFill>
                <a:srgbClr val="333333"/>
              </a:solidFill>
              <a:latin typeface="Calibri"/>
              <a:ea typeface="Microsoft YaHei"/>
            </a:endParaRPr>
          </a:p>
          <a:p>
            <a:endParaRPr b="1" lang="en-GB" sz="2400" spc="-1" strike="noStrike">
              <a:solidFill>
                <a:srgbClr val="333333"/>
              </a:solidFill>
              <a:latin typeface="Calibri"/>
              <a:ea typeface="Microsoft YaHei"/>
            </a:endParaRPr>
          </a:p>
          <a:p>
            <a:r>
              <a:rPr b="1" lang="en-GB" sz="2400" spc="-1" strike="noStrike">
                <a:solidFill>
                  <a:srgbClr val="333333"/>
                </a:solidFill>
                <a:latin typeface="Calibri"/>
              </a:rPr>
              <a:t>5. Results</a:t>
            </a:r>
            <a:endParaRPr b="1" lang="en-GB" sz="2400" spc="-1" strike="noStrike">
              <a:solidFill>
                <a:srgbClr val="333333"/>
              </a:solidFill>
              <a:latin typeface="Calibri"/>
              <a:ea typeface="Microsoft YaHei"/>
            </a:endParaRPr>
          </a:p>
          <a:p>
            <a:endParaRPr b="1" lang="en-GB" sz="2400" spc="-1" strike="noStrike">
              <a:solidFill>
                <a:srgbClr val="333333"/>
              </a:solidFill>
              <a:latin typeface="Calibri"/>
              <a:ea typeface="Microsoft YaHei"/>
            </a:endParaRPr>
          </a:p>
          <a:p>
            <a:r>
              <a:rPr b="1" lang="en-GB" sz="2400" spc="-1" strike="noStrike">
                <a:solidFill>
                  <a:srgbClr val="333333"/>
                </a:solidFill>
                <a:latin typeface="Calibri"/>
              </a:rPr>
              <a:t>6. Conclusion</a:t>
            </a:r>
            <a:endParaRPr b="1" lang="en-GB" sz="2400" spc="-1" strike="noStrike">
              <a:solidFill>
                <a:srgbClr val="333333"/>
              </a:solidFill>
              <a:latin typeface="Calibri"/>
              <a:ea typeface="Microsoft YaHei"/>
            </a:endParaRPr>
          </a:p>
          <a:p>
            <a:endParaRPr b="1" lang="en-GB" sz="2400" spc="-1" strike="noStrike">
              <a:solidFill>
                <a:srgbClr val="333333"/>
              </a:solidFill>
              <a:latin typeface="Calibri"/>
              <a:ea typeface="Microsoft YaHei"/>
            </a:endParaRPr>
          </a:p>
          <a:p>
            <a:endParaRPr b="1" lang="en-GB" sz="2400" spc="-1" strike="noStrike">
              <a:solidFill>
                <a:srgbClr val="333333"/>
              </a:solidFill>
              <a:latin typeface="Calibri"/>
              <a:ea typeface="Microsoft YaHei"/>
            </a:endParaRPr>
          </a:p>
        </p:txBody>
      </p:sp>
      <p:pic>
        <p:nvPicPr>
          <p:cNvPr id="88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7920000" y="2340000"/>
            <a:ext cx="540000" cy="1119600"/>
          </a:xfrm>
          <a:prstGeom prst="rect">
            <a:avLst/>
          </a:prstGeom>
          <a:ln w="0">
            <a:noFill/>
          </a:ln>
        </p:spPr>
      </p:pic>
      <p:pic>
        <p:nvPicPr>
          <p:cNvPr id="89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6882840" y="1504080"/>
            <a:ext cx="2657160" cy="47592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7408800" y="3815640"/>
            <a:ext cx="1771200" cy="504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"/>
          <p:cNvSpPr/>
          <p:nvPr/>
        </p:nvSpPr>
        <p:spPr>
          <a:xfrm>
            <a:off x="4860000" y="194040"/>
            <a:ext cx="32400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r>
              <a:rPr b="1" lang="en-GB" sz="3200" spc="-1" strike="noStrike" u="sng">
                <a:solidFill>
                  <a:srgbClr val="333333"/>
                </a:solidFill>
                <a:uFillTx/>
                <a:latin typeface="Calibri"/>
              </a:rPr>
              <a:t>Workflow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3420000" y="4140000"/>
            <a:ext cx="1440000" cy="1080000"/>
          </a:xfrm>
          <a:prstGeom prst="flowChartMagneticDisk">
            <a:avLst/>
          </a:prstGeom>
          <a:solidFill>
            <a:srgbClr val="eeeeee">
              <a:alpha val="50000"/>
            </a:srgbClr>
          </a:solidFill>
          <a:ln w="0">
            <a:solidFill>
              <a:srgbClr val="1c1c1c"/>
            </a:solidFill>
          </a:ln>
          <a:effectLst>
            <a:outerShdw dist="50911" dir="2700000" blurRad="38160">
              <a:srgbClr val="ffcc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i="1" lang="en-GB" sz="1800" spc="-1" strike="noStrike" u="sng">
                <a:uFillTx/>
                <a:latin typeface="Calibri"/>
              </a:rPr>
              <a:t>MySQL</a:t>
            </a:r>
            <a:endParaRPr b="0" lang="en-GB" sz="1800" spc="-1" strike="noStrike">
              <a:latin typeface="Calibri"/>
              <a:ea typeface="Microsoft YaHei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Calibri"/>
              </a:rPr>
              <a:t>Clean Data</a:t>
            </a:r>
            <a:endParaRPr b="0" lang="en-GB" sz="1400" spc="-1" strike="noStrike">
              <a:latin typeface="Calibri"/>
              <a:ea typeface="Microsoft YaHei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Calibri"/>
              </a:rPr>
              <a:t>Model Results</a:t>
            </a:r>
            <a:endParaRPr b="0" lang="en-GB" sz="1400" spc="-1" strike="noStrike">
              <a:latin typeface="Calibri"/>
              <a:ea typeface="Microsoft YaHei"/>
            </a:endParaRPr>
          </a:p>
        </p:txBody>
      </p:sp>
      <p:sp>
        <p:nvSpPr>
          <p:cNvPr id="93" name=""/>
          <p:cNvSpPr/>
          <p:nvPr/>
        </p:nvSpPr>
        <p:spPr>
          <a:xfrm>
            <a:off x="180000" y="720000"/>
            <a:ext cx="1800000" cy="360000"/>
          </a:xfrm>
          <a:prstGeom prst="flowChartAlternateProcess">
            <a:avLst/>
          </a:prstGeom>
          <a:solidFill>
            <a:srgbClr val="eeeeee">
              <a:alpha val="75000"/>
            </a:srgbClr>
          </a:solidFill>
          <a:ln w="0">
            <a:solidFill>
              <a:srgbClr val="1c1c1c"/>
            </a:solidFill>
          </a:ln>
          <a:effectLst>
            <a:outerShdw dist="50911" dir="2700000" blurRad="0">
              <a:srgbClr val="3333ff">
                <a:alpha val="7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Calibri"/>
              </a:rPr>
              <a:t>Oddsportal.com</a:t>
            </a:r>
            <a:endParaRPr b="0" lang="en-GB" sz="1800" spc="-1" strike="noStrike">
              <a:latin typeface="Calibri"/>
            </a:endParaRPr>
          </a:p>
        </p:txBody>
      </p:sp>
      <p:sp>
        <p:nvSpPr>
          <p:cNvPr id="94" name=""/>
          <p:cNvSpPr/>
          <p:nvPr/>
        </p:nvSpPr>
        <p:spPr>
          <a:xfrm>
            <a:off x="2160000" y="720000"/>
            <a:ext cx="1980000" cy="360000"/>
          </a:xfrm>
          <a:prstGeom prst="flowChartAlternateProcess">
            <a:avLst/>
          </a:prstGeom>
          <a:solidFill>
            <a:srgbClr val="eeeeee">
              <a:alpha val="75000"/>
            </a:srgbClr>
          </a:solidFill>
          <a:ln w="0">
            <a:solidFill>
              <a:srgbClr val="1c1c1c"/>
            </a:solidFill>
          </a:ln>
          <a:effectLst>
            <a:outerShdw dist="50911" dir="2700000" blurRad="0">
              <a:srgbClr val="3333ff">
                <a:alpha val="7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Calibri"/>
              </a:rPr>
              <a:t>Masseyratings.com</a:t>
            </a:r>
            <a:endParaRPr b="0" lang="en-GB" sz="1800" spc="-1" strike="noStrike">
              <a:latin typeface="Calibri"/>
              <a:ea typeface="Microsoft YaHei"/>
            </a:endParaRPr>
          </a:p>
        </p:txBody>
      </p:sp>
      <p:sp>
        <p:nvSpPr>
          <p:cNvPr id="95" name=""/>
          <p:cNvSpPr/>
          <p:nvPr/>
        </p:nvSpPr>
        <p:spPr>
          <a:xfrm>
            <a:off x="1980000" y="900000"/>
            <a:ext cx="0" cy="54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"/>
          <p:cNvSpPr/>
          <p:nvPr/>
        </p:nvSpPr>
        <p:spPr>
          <a:xfrm>
            <a:off x="2160000" y="900000"/>
            <a:ext cx="0" cy="54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"/>
          <p:cNvSpPr/>
          <p:nvPr/>
        </p:nvSpPr>
        <p:spPr>
          <a:xfrm>
            <a:off x="1080000" y="1440000"/>
            <a:ext cx="1980000" cy="720000"/>
          </a:xfrm>
          <a:prstGeom prst="rect">
            <a:avLst/>
          </a:prstGeom>
          <a:solidFill>
            <a:srgbClr val="eeeeee">
              <a:alpha val="50000"/>
            </a:srgbClr>
          </a:solidFill>
          <a:ln w="0">
            <a:solidFill>
              <a:srgbClr val="1c1c1c"/>
            </a:solidFill>
          </a:ln>
          <a:effectLst>
            <a:outerShdw dist="50911" dir="2700000" blurRad="63360">
              <a:srgbClr val="00cc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600" spc="-1" strike="noStrike" u="sng">
                <a:uFillTx/>
                <a:latin typeface="Calibri"/>
              </a:rPr>
              <a:t>Web Scraping</a:t>
            </a:r>
            <a:endParaRPr b="0" lang="en-GB" sz="1600" spc="-1" strike="noStrike">
              <a:latin typeface="Calibri"/>
            </a:endParaRPr>
          </a:p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Calibri"/>
              </a:rPr>
              <a:t>Results</a:t>
            </a:r>
            <a:endParaRPr b="0" lang="en-GB" sz="1400" spc="-1" strike="noStrike">
              <a:latin typeface="Calibri"/>
            </a:endParaRPr>
          </a:p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Calibri"/>
              </a:rPr>
              <a:t>Bookie Data</a:t>
            </a:r>
            <a:endParaRPr b="0" lang="en-GB" sz="1400" spc="-1" strike="noStrike">
              <a:latin typeface="Calibri"/>
            </a:endParaRPr>
          </a:p>
        </p:txBody>
      </p:sp>
      <p:sp>
        <p:nvSpPr>
          <p:cNvPr id="98" name=""/>
          <p:cNvSpPr/>
          <p:nvPr/>
        </p:nvSpPr>
        <p:spPr>
          <a:xfrm>
            <a:off x="720000" y="2520000"/>
            <a:ext cx="2700000" cy="900000"/>
          </a:xfrm>
          <a:prstGeom prst="rect">
            <a:avLst/>
          </a:prstGeom>
          <a:solidFill>
            <a:srgbClr val="eeeeee">
              <a:alpha val="50000"/>
            </a:srgbClr>
          </a:solidFill>
          <a:ln w="0">
            <a:solidFill>
              <a:srgbClr val="1c1c1c"/>
            </a:solidFill>
          </a:ln>
          <a:effectLst>
            <a:outerShdw dist="50911" dir="2700000" blurRad="38160">
              <a:srgbClr val="00cc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600" spc="-1" strike="noStrike" u="sng">
                <a:uFillTx/>
                <a:latin typeface="Calibri"/>
              </a:rPr>
              <a:t>Data Wrangling</a:t>
            </a:r>
            <a:endParaRPr b="0" lang="en-GB" sz="1600" spc="-1" strike="noStrike">
              <a:latin typeface="Calibri"/>
            </a:endParaRPr>
          </a:p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Calibri"/>
              </a:rPr>
              <a:t>Join Data</a:t>
            </a:r>
            <a:endParaRPr b="0" lang="en-GB" sz="1400" spc="-1" strike="noStrike">
              <a:latin typeface="Calibri"/>
            </a:endParaRPr>
          </a:p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Calibri"/>
              </a:rPr>
              <a:t>Unify Formats + Drop Duplicates</a:t>
            </a:r>
            <a:endParaRPr b="0" lang="en-GB" sz="1400" spc="-1" strike="noStrike">
              <a:latin typeface="Calibri"/>
            </a:endParaRPr>
          </a:p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Calibri"/>
              </a:rPr>
              <a:t>Add Columns</a:t>
            </a:r>
            <a:endParaRPr b="0" lang="en-GB" sz="1400" spc="-1" strike="noStrike">
              <a:latin typeface="Calibri"/>
            </a:endParaRPr>
          </a:p>
        </p:txBody>
      </p:sp>
      <p:sp>
        <p:nvSpPr>
          <p:cNvPr id="99" name=""/>
          <p:cNvSpPr/>
          <p:nvPr/>
        </p:nvSpPr>
        <p:spPr>
          <a:xfrm>
            <a:off x="1980000" y="2160000"/>
            <a:ext cx="0" cy="36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"/>
          <p:cNvSpPr/>
          <p:nvPr/>
        </p:nvSpPr>
        <p:spPr>
          <a:xfrm>
            <a:off x="2160000" y="2160000"/>
            <a:ext cx="0" cy="36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"/>
          <p:cNvSpPr/>
          <p:nvPr/>
        </p:nvSpPr>
        <p:spPr>
          <a:xfrm>
            <a:off x="3960000" y="2520000"/>
            <a:ext cx="1980000" cy="900000"/>
          </a:xfrm>
          <a:prstGeom prst="rect">
            <a:avLst/>
          </a:prstGeom>
          <a:solidFill>
            <a:srgbClr val="eeeeee">
              <a:alpha val="50000"/>
            </a:srgbClr>
          </a:solidFill>
          <a:ln w="0">
            <a:solidFill>
              <a:srgbClr val="1c1c1c"/>
            </a:solidFill>
          </a:ln>
          <a:effectLst>
            <a:outerShdw dist="50911" dir="2700000" blurRad="63360">
              <a:srgbClr val="00cc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i="1" lang="en-GB" sz="1600" spc="-1" strike="noStrike" u="sng">
                <a:uFillTx/>
                <a:latin typeface="Calibri"/>
              </a:rPr>
              <a:t>Machine Learning</a:t>
            </a:r>
            <a:endParaRPr b="0" lang="en-GB" sz="1600" spc="-1" strike="noStrike">
              <a:latin typeface="Calibri"/>
              <a:ea typeface="Microsoft YaHei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Calibri"/>
              </a:rPr>
              <a:t>Train</a:t>
            </a:r>
            <a:endParaRPr b="0" lang="en-GB" sz="1400" spc="-1" strike="noStrike">
              <a:latin typeface="Calibri"/>
              <a:ea typeface="Microsoft YaHei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Calibri"/>
              </a:rPr>
              <a:t> </a:t>
            </a:r>
            <a:r>
              <a:rPr b="0" lang="en-GB" sz="1400" spc="-1" strike="noStrike">
                <a:latin typeface="Calibri"/>
              </a:rPr>
              <a:t>Fit </a:t>
            </a:r>
            <a:endParaRPr b="0" lang="en-GB" sz="1400" spc="-1" strike="noStrike">
              <a:latin typeface="Calibri"/>
              <a:ea typeface="Microsoft YaHei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Calibri"/>
              </a:rPr>
              <a:t>Predict</a:t>
            </a:r>
            <a:endParaRPr b="0" lang="en-GB" sz="1400" spc="-1" strike="noStrike">
              <a:latin typeface="Calibri"/>
              <a:ea typeface="Microsoft YaHei"/>
            </a:endParaRPr>
          </a:p>
        </p:txBody>
      </p:sp>
      <p:sp>
        <p:nvSpPr>
          <p:cNvPr id="102" name=""/>
          <p:cNvSpPr/>
          <p:nvPr/>
        </p:nvSpPr>
        <p:spPr>
          <a:xfrm>
            <a:off x="7200000" y="1080000"/>
            <a:ext cx="2160000" cy="720000"/>
          </a:xfrm>
          <a:prstGeom prst="rect">
            <a:avLst/>
          </a:prstGeom>
          <a:solidFill>
            <a:srgbClr val="eeeeee">
              <a:alpha val="50000"/>
            </a:srgbClr>
          </a:solidFill>
          <a:ln w="0">
            <a:solidFill>
              <a:srgbClr val="1c1c1c"/>
            </a:solidFill>
          </a:ln>
          <a:effectLst>
            <a:outerShdw dist="50911" dir="2700000" blurRad="38160">
              <a:srgbClr val="ff3333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Calibri"/>
              </a:rPr>
              <a:t>Tableau / PowerBi</a:t>
            </a:r>
            <a:endParaRPr b="0" lang="en-GB" sz="1800" spc="-1" strike="noStrike">
              <a:latin typeface="Calibri"/>
            </a:endParaRPr>
          </a:p>
        </p:txBody>
      </p:sp>
      <p:sp>
        <p:nvSpPr>
          <p:cNvPr id="103" name=""/>
          <p:cNvSpPr/>
          <p:nvPr/>
        </p:nvSpPr>
        <p:spPr>
          <a:xfrm>
            <a:off x="7200000" y="2160000"/>
            <a:ext cx="2160000" cy="720000"/>
          </a:xfrm>
          <a:prstGeom prst="rect">
            <a:avLst/>
          </a:prstGeom>
          <a:solidFill>
            <a:srgbClr val="eeeeee">
              <a:alpha val="50000"/>
            </a:srgbClr>
          </a:solidFill>
          <a:ln w="0">
            <a:solidFill>
              <a:srgbClr val="1c1c1c"/>
            </a:solidFill>
          </a:ln>
          <a:effectLst>
            <a:outerShdw dist="50911" dir="2700000" blurRad="38160">
              <a:srgbClr val="ff3333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Calibri"/>
              </a:rPr>
              <a:t>Streamlit</a:t>
            </a:r>
            <a:endParaRPr b="0" lang="en-GB" sz="1800" spc="-1" strike="noStrike">
              <a:latin typeface="Calibri"/>
              <a:ea typeface="Microsoft YaHei"/>
            </a:endParaRPr>
          </a:p>
        </p:txBody>
      </p:sp>
      <p:sp>
        <p:nvSpPr>
          <p:cNvPr id="104" name=""/>
          <p:cNvSpPr/>
          <p:nvPr/>
        </p:nvSpPr>
        <p:spPr>
          <a:xfrm>
            <a:off x="5220000" y="4140000"/>
            <a:ext cx="1440000" cy="1080000"/>
          </a:xfrm>
          <a:prstGeom prst="flowChartMagneticDisk">
            <a:avLst/>
          </a:prstGeom>
          <a:solidFill>
            <a:srgbClr val="eeeeee">
              <a:alpha val="50000"/>
            </a:srgbClr>
          </a:solidFill>
          <a:ln w="0">
            <a:solidFill>
              <a:srgbClr val="1c1c1c"/>
            </a:solidFill>
          </a:ln>
          <a:effectLst>
            <a:outerShdw dist="50911" dir="2700000" blurRad="25560">
              <a:srgbClr val="ffcc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i="1" lang="en-GB" sz="1800" spc="-1" strike="noStrike" u="sng">
                <a:uFillTx/>
                <a:latin typeface="Calibri"/>
              </a:rPr>
              <a:t>Drive</a:t>
            </a:r>
            <a:endParaRPr b="0" lang="en-GB" sz="1800" spc="-1" strike="noStrike">
              <a:latin typeface="Calibri"/>
              <a:ea typeface="Microsoft YaHei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Calibri"/>
              </a:rPr>
              <a:t>.jpg</a:t>
            </a:r>
            <a:endParaRPr b="0" lang="en-GB" sz="1400" spc="-1" strike="noStrike">
              <a:latin typeface="Calibri"/>
              <a:ea typeface="Microsoft YaHei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Calibri"/>
              </a:rPr>
              <a:t>.csv</a:t>
            </a:r>
            <a:endParaRPr b="0" lang="en-GB" sz="1400" spc="-1" strike="noStrike">
              <a:latin typeface="Calibri"/>
              <a:ea typeface="Microsoft YaHei"/>
            </a:endParaRPr>
          </a:p>
        </p:txBody>
      </p:sp>
      <p:sp>
        <p:nvSpPr>
          <p:cNvPr id="105" name=""/>
          <p:cNvSpPr/>
          <p:nvPr/>
        </p:nvSpPr>
        <p:spPr>
          <a:xfrm>
            <a:off x="4140000" y="3960000"/>
            <a:ext cx="1800000" cy="0"/>
          </a:xfrm>
          <a:prstGeom prst="line">
            <a:avLst/>
          </a:prstGeom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"/>
          <p:cNvSpPr/>
          <p:nvPr/>
        </p:nvSpPr>
        <p:spPr>
          <a:xfrm>
            <a:off x="4140000" y="3960000"/>
            <a:ext cx="0" cy="18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"/>
          <p:cNvSpPr/>
          <p:nvPr/>
        </p:nvSpPr>
        <p:spPr>
          <a:xfrm>
            <a:off x="5940000" y="3960000"/>
            <a:ext cx="0" cy="18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"/>
          <p:cNvSpPr/>
          <p:nvPr/>
        </p:nvSpPr>
        <p:spPr>
          <a:xfrm>
            <a:off x="5040000" y="3780000"/>
            <a:ext cx="0" cy="180000"/>
          </a:xfrm>
          <a:prstGeom prst="line">
            <a:avLst/>
          </a:prstGeom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"/>
          <p:cNvSpPr/>
          <p:nvPr/>
        </p:nvSpPr>
        <p:spPr>
          <a:xfrm>
            <a:off x="5040000" y="3780000"/>
            <a:ext cx="0" cy="18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"/>
          <p:cNvSpPr/>
          <p:nvPr/>
        </p:nvSpPr>
        <p:spPr>
          <a:xfrm>
            <a:off x="3420000" y="2880000"/>
            <a:ext cx="540000" cy="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"/>
          <p:cNvSpPr/>
          <p:nvPr/>
        </p:nvSpPr>
        <p:spPr>
          <a:xfrm>
            <a:off x="5040000" y="3420000"/>
            <a:ext cx="0" cy="54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"/>
          <p:cNvSpPr/>
          <p:nvPr/>
        </p:nvSpPr>
        <p:spPr>
          <a:xfrm>
            <a:off x="1980000" y="3420000"/>
            <a:ext cx="0" cy="180000"/>
          </a:xfrm>
          <a:prstGeom prst="line">
            <a:avLst/>
          </a:prstGeom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"/>
          <p:cNvSpPr/>
          <p:nvPr/>
        </p:nvSpPr>
        <p:spPr>
          <a:xfrm>
            <a:off x="1980000" y="3600000"/>
            <a:ext cx="3060000" cy="0"/>
          </a:xfrm>
          <a:prstGeom prst="line">
            <a:avLst/>
          </a:prstGeom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"/>
          <p:cNvSpPr/>
          <p:nvPr/>
        </p:nvSpPr>
        <p:spPr>
          <a:xfrm>
            <a:off x="2880000" y="3600000"/>
            <a:ext cx="1080000" cy="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"/>
          <p:cNvSpPr/>
          <p:nvPr/>
        </p:nvSpPr>
        <p:spPr>
          <a:xfrm>
            <a:off x="7200000" y="3240000"/>
            <a:ext cx="2160000" cy="720000"/>
          </a:xfrm>
          <a:prstGeom prst="rect">
            <a:avLst/>
          </a:prstGeom>
          <a:solidFill>
            <a:srgbClr val="eeeeee">
              <a:alpha val="50000"/>
            </a:srgbClr>
          </a:solidFill>
          <a:ln w="0">
            <a:solidFill>
              <a:srgbClr val="1c1c1c"/>
            </a:solidFill>
          </a:ln>
          <a:effectLst>
            <a:outerShdw dist="50911" dir="2700000" blurRad="38160">
              <a:srgbClr val="ff3333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GB" sz="1800" spc="-1" strike="noStrike">
                <a:latin typeface="Calibri"/>
              </a:rPr>
              <a:t>Flask</a:t>
            </a:r>
            <a:endParaRPr b="0" lang="en-GB" sz="1800" spc="-1" strike="noStrike">
              <a:latin typeface="Calibri"/>
              <a:ea typeface="Microsoft YaHei"/>
            </a:endParaRPr>
          </a:p>
        </p:txBody>
      </p:sp>
      <p:sp>
        <p:nvSpPr>
          <p:cNvPr id="116" name=""/>
          <p:cNvSpPr/>
          <p:nvPr/>
        </p:nvSpPr>
        <p:spPr>
          <a:xfrm>
            <a:off x="8280000" y="2880000"/>
            <a:ext cx="0" cy="360000"/>
          </a:xfrm>
          <a:prstGeom prst="line">
            <a:avLst/>
          </a:prstGeom>
          <a:ln w="0">
            <a:solidFill>
              <a:srgbClr val="1c1c1c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"/>
          <p:cNvSpPr/>
          <p:nvPr/>
        </p:nvSpPr>
        <p:spPr>
          <a:xfrm>
            <a:off x="3960000" y="1440000"/>
            <a:ext cx="1980000" cy="720000"/>
          </a:xfrm>
          <a:prstGeom prst="rect">
            <a:avLst/>
          </a:prstGeom>
          <a:solidFill>
            <a:srgbClr val="eeeeee">
              <a:alpha val="50000"/>
            </a:srgbClr>
          </a:solidFill>
          <a:ln w="0">
            <a:solidFill>
              <a:srgbClr val="1c1c1c"/>
            </a:solidFill>
          </a:ln>
          <a:effectLst>
            <a:outerShdw dist="50911" dir="2700000" blurRad="63360">
              <a:srgbClr val="00cc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i="1" lang="en-GB" sz="1600" spc="-1" strike="noStrike" u="sng">
                <a:uFillTx/>
                <a:latin typeface="Calibri"/>
              </a:rPr>
              <a:t>Data Wrangling</a:t>
            </a:r>
            <a:endParaRPr b="0" lang="en-GB" sz="1600" spc="-1" strike="noStrike">
              <a:latin typeface="Calibri"/>
              <a:ea typeface="Microsoft YaHei"/>
            </a:endParaRPr>
          </a:p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Calibri"/>
                <a:ea typeface="Microsoft YaHei"/>
              </a:rPr>
              <a:t>Unify Formats</a:t>
            </a:r>
            <a:endParaRPr b="0" lang="en-GB" sz="1400" spc="-1" strike="noStrike">
              <a:latin typeface="Calibri"/>
              <a:ea typeface="Microsoft YaHei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latin typeface="Calibri"/>
              </a:rPr>
              <a:t>Add columns</a:t>
            </a:r>
            <a:endParaRPr b="0" lang="en-GB" sz="1400" spc="-1" strike="noStrike">
              <a:latin typeface="Calibri"/>
              <a:ea typeface="Microsoft YaHei"/>
            </a:endParaRPr>
          </a:p>
        </p:txBody>
      </p:sp>
      <p:sp>
        <p:nvSpPr>
          <p:cNvPr id="118" name=""/>
          <p:cNvSpPr/>
          <p:nvPr/>
        </p:nvSpPr>
        <p:spPr>
          <a:xfrm flipV="1">
            <a:off x="5040000" y="2160000"/>
            <a:ext cx="0" cy="36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"/>
          <p:cNvSpPr/>
          <p:nvPr/>
        </p:nvSpPr>
        <p:spPr>
          <a:xfrm>
            <a:off x="6840000" y="1440000"/>
            <a:ext cx="0" cy="4140000"/>
          </a:xfrm>
          <a:prstGeom prst="line">
            <a:avLst/>
          </a:prstGeom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"/>
          <p:cNvSpPr/>
          <p:nvPr/>
        </p:nvSpPr>
        <p:spPr>
          <a:xfrm>
            <a:off x="6840000" y="1440000"/>
            <a:ext cx="360000" cy="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"/>
          <p:cNvSpPr/>
          <p:nvPr/>
        </p:nvSpPr>
        <p:spPr>
          <a:xfrm>
            <a:off x="6840000" y="2520000"/>
            <a:ext cx="360000" cy="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"/>
          <p:cNvSpPr/>
          <p:nvPr/>
        </p:nvSpPr>
        <p:spPr>
          <a:xfrm>
            <a:off x="6840000" y="3600000"/>
            <a:ext cx="360000" cy="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"/>
          <p:cNvSpPr/>
          <p:nvPr/>
        </p:nvSpPr>
        <p:spPr>
          <a:xfrm>
            <a:off x="4140000" y="5220000"/>
            <a:ext cx="0" cy="18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"/>
          <p:cNvSpPr/>
          <p:nvPr/>
        </p:nvSpPr>
        <p:spPr>
          <a:xfrm>
            <a:off x="4140000" y="5400000"/>
            <a:ext cx="1800000" cy="0"/>
          </a:xfrm>
          <a:prstGeom prst="line">
            <a:avLst/>
          </a:prstGeom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"/>
          <p:cNvSpPr/>
          <p:nvPr/>
        </p:nvSpPr>
        <p:spPr>
          <a:xfrm>
            <a:off x="5040000" y="5580000"/>
            <a:ext cx="1800000" cy="0"/>
          </a:xfrm>
          <a:prstGeom prst="line">
            <a:avLst/>
          </a:prstGeom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"/>
          <p:cNvSpPr/>
          <p:nvPr/>
        </p:nvSpPr>
        <p:spPr>
          <a:xfrm>
            <a:off x="5940000" y="5220000"/>
            <a:ext cx="0" cy="18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"/>
          <p:cNvSpPr/>
          <p:nvPr/>
        </p:nvSpPr>
        <p:spPr>
          <a:xfrm>
            <a:off x="5940000" y="1800000"/>
            <a:ext cx="900000" cy="0"/>
          </a:xfrm>
          <a:prstGeom prst="line">
            <a:avLst/>
          </a:prstGeom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"/>
          <p:cNvSpPr/>
          <p:nvPr/>
        </p:nvSpPr>
        <p:spPr>
          <a:xfrm>
            <a:off x="5940000" y="1800000"/>
            <a:ext cx="540000" cy="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"/>
          <p:cNvSpPr/>
          <p:nvPr/>
        </p:nvSpPr>
        <p:spPr>
          <a:xfrm>
            <a:off x="5040000" y="5400000"/>
            <a:ext cx="0" cy="180000"/>
          </a:xfrm>
          <a:prstGeom prst="line">
            <a:avLst/>
          </a:prstGeom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"/>
          <p:cNvSpPr/>
          <p:nvPr/>
        </p:nvSpPr>
        <p:spPr>
          <a:xfrm>
            <a:off x="5400000" y="5580000"/>
            <a:ext cx="1080000" cy="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"/>
          <p:cNvSpPr/>
          <p:nvPr/>
        </p:nvSpPr>
        <p:spPr>
          <a:xfrm>
            <a:off x="900000" y="374040"/>
            <a:ext cx="48600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200" spc="-1" strike="noStrike" u="sng">
                <a:solidFill>
                  <a:srgbClr val="333333"/>
                </a:solidFill>
                <a:uFillTx/>
                <a:latin typeface="Calibri"/>
              </a:rPr>
              <a:t>Dataset &amp; Data Wrangling </a:t>
            </a:r>
            <a:endParaRPr b="1" lang="en-GB" sz="3200" spc="-1" strike="noStrike" u="sng">
              <a:solidFill>
                <a:srgbClr val="333333"/>
              </a:solidFill>
              <a:uFillTx/>
              <a:latin typeface="Calibri"/>
            </a:endParaRPr>
          </a:p>
        </p:txBody>
      </p:sp>
      <p:sp>
        <p:nvSpPr>
          <p:cNvPr id="132" name=""/>
          <p:cNvSpPr txBox="1"/>
          <p:nvPr/>
        </p:nvSpPr>
        <p:spPr>
          <a:xfrm>
            <a:off x="720000" y="1301760"/>
            <a:ext cx="7020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Calibri"/>
              </a:rPr>
              <a:t>1080 games (x2 as both teams predicted individually)</a:t>
            </a:r>
            <a:endParaRPr b="0" lang="en-GB" sz="2000" spc="-1" strike="noStrike">
              <a:latin typeface="Calibr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Calibri"/>
              </a:rPr>
              <a:t>26 removed as there was no bookie prediction</a:t>
            </a:r>
            <a:endParaRPr b="0" lang="en-GB" sz="2000" spc="-1" strike="noStrike">
              <a:latin typeface="Calibri"/>
            </a:endParaRPr>
          </a:p>
        </p:txBody>
      </p:sp>
      <p:sp>
        <p:nvSpPr>
          <p:cNvPr id="133" name=""/>
          <p:cNvSpPr/>
          <p:nvPr/>
        </p:nvSpPr>
        <p:spPr>
          <a:xfrm>
            <a:off x="720000" y="2160000"/>
            <a:ext cx="4140000" cy="2340000"/>
          </a:xfrm>
          <a:prstGeom prst="flowChartAlternateProcess">
            <a:avLst/>
          </a:prstGeom>
          <a:solidFill>
            <a:srgbClr val="eeeeee">
              <a:alpha val="50000"/>
            </a:srgbClr>
          </a:solidFill>
          <a:ln w="0">
            <a:solidFill>
              <a:srgbClr val="009900"/>
            </a:solidFill>
          </a:ln>
          <a:effectLst>
            <a:outerShdw dist="50911" dir="2700000" blurRad="0">
              <a:srgbClr val="cccccc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latin typeface="Calibri"/>
              </a:rPr>
              <a:t>Columns Available To Train Model</a:t>
            </a:r>
            <a:endParaRPr b="0" lang="en-GB" sz="1800" spc="-1" strike="noStrike">
              <a:latin typeface="Calibri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Calibri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Calibri"/>
              </a:rPr>
              <a:t>Team</a:t>
            </a:r>
            <a:endParaRPr b="0" lang="en-GB" sz="1800" spc="-1" strike="noStrike">
              <a:latin typeface="Calibri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Calibri"/>
              </a:rPr>
              <a:t>Opponent</a:t>
            </a:r>
            <a:endParaRPr b="0" lang="en-GB" sz="1800" spc="-1" strike="noStrike">
              <a:latin typeface="Calibri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Calibri"/>
              </a:rPr>
              <a:t>Home or Away</a:t>
            </a:r>
            <a:endParaRPr b="0" lang="en-GB" sz="1800" spc="-1" strike="noStrike">
              <a:latin typeface="Calibri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Calibri"/>
              </a:rPr>
              <a:t>Predicted Team Score</a:t>
            </a:r>
            <a:endParaRPr b="0" lang="en-GB" sz="1800" spc="-1" strike="noStrike">
              <a:latin typeface="Calibri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Calibri"/>
              </a:rPr>
              <a:t>Predicted Total Score</a:t>
            </a:r>
            <a:endParaRPr b="0" lang="en-GB" sz="1800" spc="-1" strike="noStrike">
              <a:latin typeface="Calibri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Calibri"/>
              </a:rPr>
              <a:t>Odds To Win</a:t>
            </a:r>
            <a:endParaRPr b="0" lang="en-GB" sz="1800" spc="-1" strike="noStrike">
              <a:latin typeface="Calibri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Calibri"/>
              </a:rPr>
              <a:t>Win % Prediction</a:t>
            </a:r>
            <a:endParaRPr b="0" lang="en-GB" sz="1800" spc="-1" strike="noStrike">
              <a:latin typeface="Calibri"/>
            </a:endParaRPr>
          </a:p>
        </p:txBody>
      </p:sp>
      <p:sp>
        <p:nvSpPr>
          <p:cNvPr id="134" name=""/>
          <p:cNvSpPr/>
          <p:nvPr/>
        </p:nvSpPr>
        <p:spPr>
          <a:xfrm>
            <a:off x="5220000" y="2160000"/>
            <a:ext cx="4140000" cy="2340000"/>
          </a:xfrm>
          <a:prstGeom prst="flowChartAlternateProcess">
            <a:avLst/>
          </a:prstGeom>
          <a:solidFill>
            <a:srgbClr val="eeeeee">
              <a:alpha val="50000"/>
            </a:srgbClr>
          </a:solidFill>
          <a:ln w="0">
            <a:solidFill>
              <a:srgbClr val="ff3333"/>
            </a:solidFill>
          </a:ln>
          <a:effectLst>
            <a:outerShdw dist="50911" dir="2700000" blurRad="0">
              <a:srgbClr val="cccccc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latin typeface="Arial"/>
              </a:rPr>
              <a:t>C</a:t>
            </a:r>
            <a:r>
              <a:rPr b="1" lang="en-GB" sz="1800" spc="-1" strike="noStrike">
                <a:latin typeface="Calibri"/>
              </a:rPr>
              <a:t>olumns Added/Modified To Train Model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Calibri"/>
              </a:rPr>
              <a:t>Final Score --→ Avg Score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Calibri"/>
              </a:rPr>
              <a:t>Difference From Previous Predictions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Calibri"/>
              </a:rPr>
              <a:t>Opponent Score --→ Avg Score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Calibri"/>
              </a:rPr>
              <a:t>Opponent Difference From Predictions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Calibri"/>
              </a:rPr>
              <a:t>Opponent Avg Received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Calibri"/>
              </a:rPr>
              <a:t>Opponent Avg From Predictions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Calibri"/>
              </a:rPr>
              <a:t>Opponent Form (Over or Under)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1980000" y="1014120"/>
            <a:ext cx="6840000" cy="4025880"/>
          </a:xfrm>
          <a:prstGeom prst="rect">
            <a:avLst/>
          </a:prstGeom>
          <a:ln w="0">
            <a:noFill/>
          </a:ln>
        </p:spPr>
      </p:pic>
      <p:sp>
        <p:nvSpPr>
          <p:cNvPr id="136" name=""/>
          <p:cNvSpPr/>
          <p:nvPr/>
        </p:nvSpPr>
        <p:spPr>
          <a:xfrm>
            <a:off x="2340360" y="3614040"/>
            <a:ext cx="521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Results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900000" y="374040"/>
            <a:ext cx="48600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r>
              <a:rPr b="1" lang="en-GB" sz="3200" spc="-1" strike="noStrike" u="sng">
                <a:solidFill>
                  <a:srgbClr val="333333"/>
                </a:solidFill>
                <a:uFillTx/>
                <a:latin typeface="Calibri"/>
              </a:rPr>
              <a:t>Features - Heat Map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38" name=""/>
          <p:cNvSpPr/>
          <p:nvPr/>
        </p:nvSpPr>
        <p:spPr>
          <a:xfrm>
            <a:off x="5400000" y="1014120"/>
            <a:ext cx="360000" cy="4140000"/>
          </a:xfrm>
          <a:prstGeom prst="rect">
            <a:avLst/>
          </a:prstGeom>
          <a:noFill/>
          <a:ln w="3600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"/>
          <p:cNvSpPr txBox="1"/>
          <p:nvPr/>
        </p:nvSpPr>
        <p:spPr>
          <a:xfrm>
            <a:off x="540000" y="3205800"/>
            <a:ext cx="10800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GB" sz="1800" spc="-1" strike="noStrike">
                <a:latin typeface="Calibri"/>
              </a:rPr>
              <a:t>Added</a:t>
            </a:r>
            <a:endParaRPr b="0" lang="en-GB" sz="1800" spc="-1" strike="noStrike">
              <a:latin typeface="Calibri"/>
            </a:endParaRPr>
          </a:p>
          <a:p>
            <a:pPr algn="ctr"/>
            <a:r>
              <a:rPr b="0" lang="en-GB" sz="1800" spc="-1" strike="noStrike">
                <a:latin typeface="Calibri"/>
              </a:rPr>
              <a:t>Or</a:t>
            </a:r>
            <a:endParaRPr b="0" lang="en-GB" sz="1800" spc="-1" strike="noStrike">
              <a:latin typeface="Calibri"/>
            </a:endParaRPr>
          </a:p>
          <a:p>
            <a:pPr algn="ctr"/>
            <a:r>
              <a:rPr b="0" lang="en-GB" sz="1800" spc="-1" strike="noStrike">
                <a:latin typeface="Calibri"/>
              </a:rPr>
              <a:t>Modified</a:t>
            </a:r>
            <a:endParaRPr b="0" lang="en-GB" sz="1800" spc="-1" strike="noStrike">
              <a:latin typeface="Calibri"/>
            </a:endParaRPr>
          </a:p>
        </p:txBody>
      </p:sp>
      <p:sp>
        <p:nvSpPr>
          <p:cNvPr id="140" name=""/>
          <p:cNvSpPr/>
          <p:nvPr/>
        </p:nvSpPr>
        <p:spPr>
          <a:xfrm>
            <a:off x="1800000" y="1080000"/>
            <a:ext cx="180000" cy="1620000"/>
          </a:xfrm>
          <a:custGeom>
            <a:avLst/>
            <a:gdLst/>
            <a:ahLst/>
            <a:rect l="0" t="0" r="r" b="b"/>
            <a:pathLst>
              <a:path w="502" h="4502">
                <a:moveTo>
                  <a:pt x="501" y="0"/>
                </a:moveTo>
                <a:cubicBezTo>
                  <a:pt x="375" y="0"/>
                  <a:pt x="250" y="187"/>
                  <a:pt x="250" y="375"/>
                </a:cubicBezTo>
                <a:lnTo>
                  <a:pt x="250" y="1865"/>
                </a:lnTo>
                <a:cubicBezTo>
                  <a:pt x="250" y="2053"/>
                  <a:pt x="125" y="2241"/>
                  <a:pt x="0" y="2241"/>
                </a:cubicBezTo>
                <a:cubicBezTo>
                  <a:pt x="125" y="2241"/>
                  <a:pt x="250" y="2428"/>
                  <a:pt x="250" y="2616"/>
                </a:cubicBezTo>
                <a:lnTo>
                  <a:pt x="250" y="4125"/>
                </a:lnTo>
                <a:cubicBezTo>
                  <a:pt x="250" y="4313"/>
                  <a:pt x="375" y="4501"/>
                  <a:pt x="501" y="4501"/>
                </a:cubicBezTo>
              </a:path>
            </a:pathLst>
          </a:custGeom>
          <a:noFill/>
          <a:ln w="3600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"/>
          <p:cNvSpPr txBox="1"/>
          <p:nvPr/>
        </p:nvSpPr>
        <p:spPr>
          <a:xfrm>
            <a:off x="540000" y="1800000"/>
            <a:ext cx="108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GB" sz="1800" spc="-1" strike="noStrike">
                <a:latin typeface="Calibri"/>
              </a:rPr>
              <a:t>Available</a:t>
            </a:r>
            <a:endParaRPr b="0" lang="en-GB" sz="1800" spc="-1" strike="noStrike">
              <a:latin typeface="Calibri"/>
            </a:endParaRPr>
          </a:p>
        </p:txBody>
      </p:sp>
      <p:sp>
        <p:nvSpPr>
          <p:cNvPr id="142" name=""/>
          <p:cNvSpPr/>
          <p:nvPr/>
        </p:nvSpPr>
        <p:spPr>
          <a:xfrm>
            <a:off x="1800000" y="2700000"/>
            <a:ext cx="180000" cy="1800000"/>
          </a:xfrm>
          <a:custGeom>
            <a:avLst/>
            <a:gdLst/>
            <a:ahLst/>
            <a:rect l="0" t="0" r="r" b="b"/>
            <a:pathLst>
              <a:path w="502" h="5002">
                <a:moveTo>
                  <a:pt x="501" y="0"/>
                </a:moveTo>
                <a:cubicBezTo>
                  <a:pt x="375" y="0"/>
                  <a:pt x="250" y="208"/>
                  <a:pt x="250" y="416"/>
                </a:cubicBezTo>
                <a:lnTo>
                  <a:pt x="250" y="2073"/>
                </a:lnTo>
                <a:cubicBezTo>
                  <a:pt x="250" y="2281"/>
                  <a:pt x="125" y="2490"/>
                  <a:pt x="0" y="2490"/>
                </a:cubicBezTo>
                <a:cubicBezTo>
                  <a:pt x="125" y="2490"/>
                  <a:pt x="250" y="2698"/>
                  <a:pt x="250" y="2906"/>
                </a:cubicBezTo>
                <a:lnTo>
                  <a:pt x="250" y="4584"/>
                </a:lnTo>
                <a:cubicBezTo>
                  <a:pt x="250" y="4792"/>
                  <a:pt x="375" y="5001"/>
                  <a:pt x="501" y="5001"/>
                </a:cubicBezTo>
              </a:path>
            </a:pathLst>
          </a:custGeom>
          <a:noFill/>
          <a:ln w="3600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"/>
          <p:cNvSpPr/>
          <p:nvPr/>
        </p:nvSpPr>
        <p:spPr>
          <a:xfrm>
            <a:off x="2340360" y="3614040"/>
            <a:ext cx="521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"/>
          <p:cNvSpPr/>
          <p:nvPr/>
        </p:nvSpPr>
        <p:spPr>
          <a:xfrm>
            <a:off x="2880000" y="1814040"/>
            <a:ext cx="48600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r>
              <a:rPr b="1" lang="en-GB" sz="3200" spc="-1" strike="noStrike" u="sng">
                <a:solidFill>
                  <a:srgbClr val="333333"/>
                </a:solidFill>
                <a:uFillTx/>
                <a:latin typeface="Calibri"/>
              </a:rPr>
              <a:t>See Streamlit For Game Prediction Format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"/>
          <p:cNvSpPr/>
          <p:nvPr/>
        </p:nvSpPr>
        <p:spPr>
          <a:xfrm>
            <a:off x="2340360" y="3614040"/>
            <a:ext cx="521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"/>
          <p:cNvSpPr/>
          <p:nvPr/>
        </p:nvSpPr>
        <p:spPr>
          <a:xfrm>
            <a:off x="720000" y="360000"/>
            <a:ext cx="79200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r>
              <a:rPr b="1" lang="en-GB" sz="3200" spc="-1" strike="noStrike" u="sng">
                <a:solidFill>
                  <a:srgbClr val="333333"/>
                </a:solidFill>
                <a:uFillTx/>
                <a:latin typeface="Calibri"/>
              </a:rPr>
              <a:t>Conclusive vs Non Conclusive Predictions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900000" y="1590120"/>
            <a:ext cx="8268480" cy="389880"/>
          </a:xfrm>
          <a:prstGeom prst="rect">
            <a:avLst/>
          </a:prstGeom>
          <a:ln w="0">
            <a:noFill/>
          </a:ln>
        </p:spPr>
      </p:pic>
      <p:pic>
        <p:nvPicPr>
          <p:cNvPr id="148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873720" y="2660400"/>
            <a:ext cx="8306280" cy="399600"/>
          </a:xfrm>
          <a:prstGeom prst="rect">
            <a:avLst/>
          </a:prstGeom>
          <a:ln w="0">
            <a:noFill/>
          </a:ln>
        </p:spPr>
      </p:pic>
      <p:pic>
        <p:nvPicPr>
          <p:cNvPr id="149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5711400" y="3901320"/>
            <a:ext cx="2028600" cy="418680"/>
          </a:xfrm>
          <a:prstGeom prst="rect">
            <a:avLst/>
          </a:prstGeom>
          <a:ln w="0">
            <a:noFill/>
          </a:ln>
        </p:spPr>
      </p:pic>
      <p:sp>
        <p:nvSpPr>
          <p:cNvPr id="150" name=""/>
          <p:cNvSpPr txBox="1"/>
          <p:nvPr/>
        </p:nvSpPr>
        <p:spPr>
          <a:xfrm>
            <a:off x="3240000" y="2160000"/>
            <a:ext cx="2880000" cy="36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n-GB" sz="2200" spc="-1" strike="noStrike">
                <a:solidFill>
                  <a:srgbClr val="333333"/>
                </a:solidFill>
                <a:latin typeface="Calibri"/>
              </a:rPr>
              <a:t>Conclusive Prediction</a:t>
            </a:r>
            <a:endParaRPr b="1" lang="en-GB" sz="2200" spc="-1" strike="noStrike">
              <a:solidFill>
                <a:srgbClr val="333333"/>
              </a:solidFill>
              <a:latin typeface="Calibri"/>
            </a:endParaRPr>
          </a:p>
        </p:txBody>
      </p:sp>
      <p:sp>
        <p:nvSpPr>
          <p:cNvPr id="151" name=""/>
          <p:cNvSpPr/>
          <p:nvPr/>
        </p:nvSpPr>
        <p:spPr>
          <a:xfrm>
            <a:off x="2880000" y="1980000"/>
            <a:ext cx="360000" cy="680400"/>
          </a:xfrm>
          <a:custGeom>
            <a:avLst/>
            <a:gdLst/>
            <a:ahLst/>
            <a:rect l="0" t="0" r="r" b="b"/>
            <a:pathLst>
              <a:path w="1002" h="1892">
                <a:moveTo>
                  <a:pt x="0" y="376"/>
                </a:moveTo>
                <a:lnTo>
                  <a:pt x="500" y="0"/>
                </a:lnTo>
                <a:lnTo>
                  <a:pt x="1001" y="376"/>
                </a:lnTo>
                <a:lnTo>
                  <a:pt x="750" y="376"/>
                </a:lnTo>
                <a:lnTo>
                  <a:pt x="750" y="1514"/>
                </a:lnTo>
                <a:lnTo>
                  <a:pt x="1001" y="1514"/>
                </a:lnTo>
                <a:lnTo>
                  <a:pt x="500" y="1891"/>
                </a:lnTo>
                <a:lnTo>
                  <a:pt x="0" y="1514"/>
                </a:lnTo>
                <a:lnTo>
                  <a:pt x="250" y="1514"/>
                </a:lnTo>
                <a:lnTo>
                  <a:pt x="250" y="376"/>
                </a:lnTo>
                <a:lnTo>
                  <a:pt x="0" y="376"/>
                </a:lnTo>
              </a:path>
            </a:pathLst>
          </a:custGeom>
          <a:noFill/>
          <a:ln w="0">
            <a:solidFill>
              <a:srgbClr val="4e9a0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"/>
          <p:cNvSpPr txBox="1"/>
          <p:nvPr/>
        </p:nvSpPr>
        <p:spPr>
          <a:xfrm>
            <a:off x="1080000" y="3960000"/>
            <a:ext cx="3555720" cy="64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n-GB" sz="2200" spc="-1" strike="noStrike">
                <a:solidFill>
                  <a:srgbClr val="333333"/>
                </a:solidFill>
                <a:latin typeface="Calibri"/>
              </a:rPr>
              <a:t>Non Conclusive Prediction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53" name=""/>
          <p:cNvSpPr/>
          <p:nvPr/>
        </p:nvSpPr>
        <p:spPr>
          <a:xfrm>
            <a:off x="4326480" y="3953520"/>
            <a:ext cx="1260000" cy="360000"/>
          </a:xfrm>
          <a:custGeom>
            <a:avLst/>
            <a:gdLst/>
            <a:ahLst/>
            <a:rect l="0" t="0" r="r" b="b"/>
            <a:pathLst>
              <a:path w="3502" h="1002">
                <a:moveTo>
                  <a:pt x="0" y="250"/>
                </a:moveTo>
                <a:lnTo>
                  <a:pt x="2625" y="250"/>
                </a:lnTo>
                <a:lnTo>
                  <a:pt x="2625" y="0"/>
                </a:lnTo>
                <a:lnTo>
                  <a:pt x="3501" y="500"/>
                </a:lnTo>
                <a:lnTo>
                  <a:pt x="2625" y="1001"/>
                </a:lnTo>
                <a:lnTo>
                  <a:pt x="2625" y="750"/>
                </a:lnTo>
                <a:lnTo>
                  <a:pt x="0" y="750"/>
                </a:lnTo>
                <a:lnTo>
                  <a:pt x="0" y="250"/>
                </a:lnTo>
              </a:path>
            </a:pathLst>
          </a:custGeom>
          <a:noFill/>
          <a:ln w="0"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"/>
          <p:cNvSpPr txBox="1"/>
          <p:nvPr/>
        </p:nvSpPr>
        <p:spPr>
          <a:xfrm>
            <a:off x="897840" y="360000"/>
            <a:ext cx="3602160" cy="497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n-GB" sz="3200" spc="-1" strike="noStrike" u="sng">
                <a:solidFill>
                  <a:srgbClr val="333333"/>
                </a:solidFill>
                <a:uFillTx/>
                <a:latin typeface="Calibri"/>
              </a:rPr>
              <a:t>Model Results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360000" y="855360"/>
            <a:ext cx="6059880" cy="4544640"/>
          </a:xfrm>
          <a:prstGeom prst="rect">
            <a:avLst/>
          </a:prstGeom>
          <a:ln w="0">
            <a:noFill/>
          </a:ln>
        </p:spPr>
      </p:pic>
      <p:pic>
        <p:nvPicPr>
          <p:cNvPr id="156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6419880" y="855360"/>
            <a:ext cx="3129480" cy="2204640"/>
          </a:xfrm>
          <a:prstGeom prst="rect">
            <a:avLst/>
          </a:prstGeom>
          <a:ln w="0">
            <a:noFill/>
          </a:ln>
        </p:spPr>
      </p:pic>
      <p:pic>
        <p:nvPicPr>
          <p:cNvPr id="157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6419880" y="3348720"/>
            <a:ext cx="3076920" cy="2051280"/>
          </a:xfrm>
          <a:prstGeom prst="rect">
            <a:avLst/>
          </a:prstGeom>
          <a:ln w="0">
            <a:noFill/>
          </a:ln>
        </p:spPr>
      </p:pic>
      <p:sp>
        <p:nvSpPr>
          <p:cNvPr id="158" name=""/>
          <p:cNvSpPr/>
          <p:nvPr/>
        </p:nvSpPr>
        <p:spPr>
          <a:xfrm flipH="1">
            <a:off x="6300000" y="855360"/>
            <a:ext cx="180000" cy="4544640"/>
          </a:xfrm>
          <a:prstGeom prst="flowChartProcess">
            <a:avLst/>
          </a:prstGeom>
          <a:gradFill rotWithShape="0">
            <a:gsLst>
              <a:gs pos="0">
                <a:srgbClr val="b7fde5"/>
              </a:gs>
              <a:gs pos="100000">
                <a:srgbClr val="cfe7f5"/>
              </a:gs>
            </a:gsLst>
            <a:lin ang="3600000"/>
          </a:gra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"/>
          <p:cNvSpPr/>
          <p:nvPr/>
        </p:nvSpPr>
        <p:spPr>
          <a:xfrm>
            <a:off x="6480000" y="3060000"/>
            <a:ext cx="3060000" cy="3600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"/>
          <p:cNvSpPr/>
          <p:nvPr/>
        </p:nvSpPr>
        <p:spPr>
          <a:xfrm flipH="1">
            <a:off x="9369360" y="855360"/>
            <a:ext cx="180000" cy="4544640"/>
          </a:xfrm>
          <a:prstGeom prst="flowChartProcess">
            <a:avLst/>
          </a:prstGeom>
          <a:gradFill rotWithShape="0">
            <a:gsLst>
              <a:gs pos="0">
                <a:srgbClr val="b7fde5"/>
              </a:gs>
              <a:gs pos="100000">
                <a:srgbClr val="cfe7f5"/>
              </a:gs>
            </a:gsLst>
            <a:lin ang="3600000"/>
          </a:gra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"/>
          <p:cNvSpPr/>
          <p:nvPr/>
        </p:nvSpPr>
        <p:spPr>
          <a:xfrm>
            <a:off x="6480000" y="3060000"/>
            <a:ext cx="2889360" cy="288720"/>
          </a:xfrm>
          <a:prstGeom prst="rect">
            <a:avLst/>
          </a:prstGeom>
          <a:gradFill rotWithShape="0">
            <a:gsLst>
              <a:gs pos="0">
                <a:srgbClr val="b7fde5"/>
              </a:gs>
              <a:gs pos="100000">
                <a:srgbClr val="cfe7f5"/>
              </a:gs>
            </a:gsLst>
            <a:lin ang="3600000"/>
          </a:gra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</TotalTime>
  <Application>LibreOffice/7.1.1.2$Windows_X86_64 LibreOffice_project/fe0b08f4af1bacafe4c7ecc87ce55bb426164676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2021-06-01T23:41:09Z</dcterms:created>
  <dc:creator/>
  <dc:description/>
  <dc:language>en-GB</dc:language>
  <cp:lastModifiedBy/>
  <dcterms:modified xsi:type="dcterms:W3CDTF">2021-07-11T13:49:59Z</dcterms:modified>
  <cp:revision>33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